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16459200"/>
  <p:notesSz cx="9372600" cy="7086600"/>
  <p:defaultTextStyle>
    <a:defPPr>
      <a:defRPr lang="en-US"/>
    </a:defPPr>
    <a:lvl1pPr marL="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219456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1194" y="96"/>
      </p:cViewPr>
      <p:guideLst>
        <p:guide orient="horz" pos="5184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113021"/>
            <a:ext cx="18653760" cy="3528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9326880"/>
            <a:ext cx="1536192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1581151"/>
            <a:ext cx="11849100" cy="33707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1581151"/>
            <a:ext cx="35189160" cy="33707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561"/>
            <a:ext cx="18653760" cy="326898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112"/>
            <a:ext cx="18653760" cy="3600449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9216391"/>
            <a:ext cx="23519129" cy="26071829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9216391"/>
            <a:ext cx="23519131" cy="26071829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9131"/>
            <a:ext cx="1975104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684271"/>
            <a:ext cx="9696451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5219700"/>
            <a:ext cx="9696451" cy="9483091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3684271"/>
            <a:ext cx="9700260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5219700"/>
            <a:ext cx="9700260" cy="9483091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655320"/>
            <a:ext cx="7219951" cy="278892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655321"/>
            <a:ext cx="12268200" cy="14047471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3444241"/>
            <a:ext cx="7219951" cy="11258551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1521440"/>
            <a:ext cx="13167360" cy="1360171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70660"/>
            <a:ext cx="13167360" cy="9875520"/>
          </a:xfrm>
        </p:spPr>
        <p:txBody>
          <a:bodyPr/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80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2881611"/>
            <a:ext cx="13167360" cy="1931669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59131"/>
            <a:ext cx="19751040" cy="2743200"/>
          </a:xfrm>
          <a:prstGeom prst="rect">
            <a:avLst/>
          </a:prstGeom>
        </p:spPr>
        <p:txBody>
          <a:bodyPr vert="horz" lIns="219456" tIns="109728" rIns="219456" bIns="10972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840481"/>
            <a:ext cx="19751040" cy="10862311"/>
          </a:xfrm>
          <a:prstGeom prst="rect">
            <a:avLst/>
          </a:prstGeom>
        </p:spPr>
        <p:txBody>
          <a:bodyPr vert="horz" lIns="219456" tIns="109728" rIns="219456" bIns="1097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5255241"/>
            <a:ext cx="51206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D81A-D459-44A5-8C0E-3F32DC02CF6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5255241"/>
            <a:ext cx="69494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5255241"/>
            <a:ext cx="51206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031B-61CF-4C72-8303-5F6B26D9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2194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685800" algn="l" defTabSz="2194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3622824" y="596567"/>
            <a:ext cx="1328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Doubled Haploid Process</a:t>
            </a:r>
          </a:p>
        </p:txBody>
      </p:sp>
      <p:grpSp>
        <p:nvGrpSpPr>
          <p:cNvPr id="410" name="Group 409"/>
          <p:cNvGrpSpPr/>
          <p:nvPr/>
        </p:nvGrpSpPr>
        <p:grpSpPr>
          <a:xfrm>
            <a:off x="297813" y="2504843"/>
            <a:ext cx="21163362" cy="11377879"/>
            <a:chOff x="551720" y="2740496"/>
            <a:chExt cx="21163362" cy="11377879"/>
          </a:xfrm>
        </p:grpSpPr>
        <p:grpSp>
          <p:nvGrpSpPr>
            <p:cNvPr id="373" name="Group 372"/>
            <p:cNvGrpSpPr/>
            <p:nvPr/>
          </p:nvGrpSpPr>
          <p:grpSpPr>
            <a:xfrm>
              <a:off x="5295807" y="2757172"/>
              <a:ext cx="3617449" cy="3297845"/>
              <a:chOff x="5295807" y="2757172"/>
              <a:chExt cx="3617449" cy="3297845"/>
            </a:xfrm>
          </p:grpSpPr>
          <p:cxnSp>
            <p:nvCxnSpPr>
              <p:cNvPr id="244" name="Straight Connector 243"/>
              <p:cNvCxnSpPr>
                <a:stCxn id="59" idx="6"/>
                <a:endCxn id="109" idx="2"/>
              </p:cNvCxnSpPr>
              <p:nvPr/>
            </p:nvCxnSpPr>
            <p:spPr>
              <a:xfrm flipV="1">
                <a:off x="7696615" y="389129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2" name="Group 371"/>
              <p:cNvGrpSpPr/>
              <p:nvPr/>
            </p:nvGrpSpPr>
            <p:grpSpPr>
              <a:xfrm>
                <a:off x="5295807" y="2757172"/>
                <a:ext cx="2551249" cy="3297845"/>
                <a:chOff x="5295807" y="2757172"/>
                <a:chExt cx="2551249" cy="3297845"/>
              </a:xfrm>
            </p:grpSpPr>
            <p:grpSp>
              <p:nvGrpSpPr>
                <p:cNvPr id="371" name="Group 370"/>
                <p:cNvGrpSpPr/>
                <p:nvPr/>
              </p:nvGrpSpPr>
              <p:grpSpPr>
                <a:xfrm>
                  <a:off x="5446249" y="3753415"/>
                  <a:ext cx="2250366" cy="2301602"/>
                  <a:chOff x="5446249" y="3753415"/>
                  <a:chExt cx="2250366" cy="2301602"/>
                </a:xfrm>
              </p:grpSpPr>
              <p:sp>
                <p:nvSpPr>
                  <p:cNvPr id="59" name="Oval 58"/>
                  <p:cNvSpPr/>
                  <p:nvPr/>
                </p:nvSpPr>
                <p:spPr bwMode="gray">
                  <a:xfrm>
                    <a:off x="5446249" y="3753415"/>
                    <a:ext cx="2250366" cy="2301602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600">
                      <a:latin typeface="Calibri"/>
                    </a:endParaRPr>
                  </a:p>
                </p:txBody>
              </p:sp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25923" y="3953511"/>
                    <a:ext cx="1891018" cy="189161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5295807" y="2757172"/>
                  <a:ext cx="2551249" cy="1008639"/>
                  <a:chOff x="2170573" y="1008765"/>
                  <a:chExt cx="2203450" cy="1812297"/>
                </a:xfrm>
              </p:grpSpPr>
              <p:sp>
                <p:nvSpPr>
                  <p:cNvPr id="86" name="Rounded Rectangle 85"/>
                  <p:cNvSpPr/>
                  <p:nvPr/>
                </p:nvSpPr>
                <p:spPr bwMode="gray">
                  <a:xfrm>
                    <a:off x="2170573" y="1008765"/>
                    <a:ext cx="2203450" cy="1464008"/>
                  </a:xfrm>
                  <a:prstGeom prst="round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400">
                      <a:latin typeface="Calibri"/>
                    </a:endParaRPr>
                  </a:p>
                </p:txBody>
              </p:sp>
              <p:sp>
                <p:nvSpPr>
                  <p:cNvPr id="87" name="Line 102"/>
                  <p:cNvSpPr>
                    <a:spLocks noChangeShapeType="1"/>
                  </p:cNvSpPr>
                  <p:nvPr/>
                </p:nvSpPr>
                <p:spPr bwMode="black">
                  <a:xfrm>
                    <a:off x="3271041" y="2486099"/>
                    <a:ext cx="0" cy="3349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Calibri"/>
                    </a:endParaRPr>
                  </a:p>
                </p:txBody>
              </p:sp>
              <p:sp>
                <p:nvSpPr>
                  <p:cNvPr id="88" name="Text Box 104"/>
                  <p:cNvSpPr txBox="1">
                    <a:spLocks noChangeArrowheads="1"/>
                  </p:cNvSpPr>
                  <p:nvPr/>
                </p:nvSpPr>
                <p:spPr bwMode="black">
                  <a:xfrm>
                    <a:off x="2251741" y="1181701"/>
                    <a:ext cx="2057400" cy="13161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130000"/>
                      </a:lnSpc>
                      <a:buClr>
                        <a:schemeClr val="accent2"/>
                      </a:buClr>
                    </a:pPr>
                    <a:r>
                      <a:rPr lang="en-US" sz="1600" b="1" dirty="0" err="1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rPr>
                      <a:t>Vernalization</a:t>
                    </a:r>
                    <a:endPara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endParaRPr>
                  </a:p>
                  <a:p>
                    <a:pPr algn="ctr" eaLnBrk="0" hangingPunct="0">
                      <a:lnSpc>
                        <a:spcPct val="130000"/>
                      </a:lnSpc>
                      <a:buClr>
                        <a:schemeClr val="accent2"/>
                      </a:buClr>
                    </a:pPr>
                    <a:r>
                      <a:rPr lang="en-US" sz="1600" b="1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rPr>
                      <a:t>8 weeks</a:t>
                    </a:r>
                  </a:p>
                </p:txBody>
              </p:sp>
            </p:grpSp>
          </p:grpSp>
        </p:grpSp>
        <p:grpSp>
          <p:nvGrpSpPr>
            <p:cNvPr id="369" name="Group 368"/>
            <p:cNvGrpSpPr/>
            <p:nvPr/>
          </p:nvGrpSpPr>
          <p:grpSpPr>
            <a:xfrm>
              <a:off x="1828800" y="2740496"/>
              <a:ext cx="3617449" cy="3330424"/>
              <a:chOff x="1828800" y="2740496"/>
              <a:chExt cx="3617449" cy="3330424"/>
            </a:xfrm>
          </p:grpSpPr>
          <p:cxnSp>
            <p:nvCxnSpPr>
              <p:cNvPr id="234" name="Straight Connector 233"/>
              <p:cNvCxnSpPr>
                <a:stCxn id="62" idx="6"/>
                <a:endCxn id="59" idx="2"/>
              </p:cNvCxnSpPr>
              <p:nvPr/>
            </p:nvCxnSpPr>
            <p:spPr>
              <a:xfrm>
                <a:off x="4229608" y="389129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8" name="Group 367"/>
              <p:cNvGrpSpPr/>
              <p:nvPr/>
            </p:nvGrpSpPr>
            <p:grpSpPr>
              <a:xfrm>
                <a:off x="1828800" y="2740496"/>
                <a:ext cx="2551249" cy="3330424"/>
                <a:chOff x="1828800" y="2740496"/>
                <a:chExt cx="2551249" cy="3330424"/>
              </a:xfrm>
            </p:grpSpPr>
            <p:sp>
              <p:nvSpPr>
                <p:cNvPr id="62" name="Oval 61"/>
                <p:cNvSpPr/>
                <p:nvPr/>
              </p:nvSpPr>
              <p:spPr bwMode="gray">
                <a:xfrm>
                  <a:off x="1979242" y="2740496"/>
                  <a:ext cx="2250366" cy="230160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8619" y="2940896"/>
                  <a:ext cx="1891612" cy="1891004"/>
                </a:xfrm>
                <a:prstGeom prst="rect">
                  <a:avLst/>
                </a:prstGeom>
              </p:spPr>
            </p:pic>
            <p:grpSp>
              <p:nvGrpSpPr>
                <p:cNvPr id="89" name="Group 88"/>
                <p:cNvGrpSpPr/>
                <p:nvPr/>
              </p:nvGrpSpPr>
              <p:grpSpPr>
                <a:xfrm>
                  <a:off x="1828800" y="5053794"/>
                  <a:ext cx="2551249" cy="1017126"/>
                  <a:chOff x="4081617" y="4060899"/>
                  <a:chExt cx="2203450" cy="1827546"/>
                </a:xfrm>
              </p:grpSpPr>
              <p:sp>
                <p:nvSpPr>
                  <p:cNvPr id="90" name="Rounded Rectangle 89"/>
                  <p:cNvSpPr/>
                  <p:nvPr/>
                </p:nvSpPr>
                <p:spPr bwMode="gray">
                  <a:xfrm>
                    <a:off x="4081617" y="4395861"/>
                    <a:ext cx="2203450" cy="1464008"/>
                  </a:xfrm>
                  <a:prstGeom prst="round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400">
                      <a:latin typeface="Calibri"/>
                    </a:endParaRPr>
                  </a:p>
                </p:txBody>
              </p:sp>
              <p:sp>
                <p:nvSpPr>
                  <p:cNvPr id="91" name="Line 105"/>
                  <p:cNvSpPr>
                    <a:spLocks noChangeShapeType="1"/>
                  </p:cNvSpPr>
                  <p:nvPr/>
                </p:nvSpPr>
                <p:spPr bwMode="black">
                  <a:xfrm>
                    <a:off x="5185566" y="4060899"/>
                    <a:ext cx="0" cy="3349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Calibri"/>
                    </a:endParaRPr>
                  </a:p>
                </p:txBody>
              </p:sp>
              <p:sp>
                <p:nvSpPr>
                  <p:cNvPr id="92" name="Text Box 104"/>
                  <p:cNvSpPr txBox="1">
                    <a:spLocks noChangeArrowheads="1"/>
                  </p:cNvSpPr>
                  <p:nvPr/>
                </p:nvSpPr>
                <p:spPr bwMode="black">
                  <a:xfrm>
                    <a:off x="4158616" y="4572293"/>
                    <a:ext cx="2057400" cy="13161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lnSpc>
                        <a:spcPct val="130000"/>
                      </a:lnSpc>
                      <a:buClr>
                        <a:schemeClr val="accent2"/>
                      </a:buClr>
                    </a:pPr>
                    <a:r>
                      <a:rPr lang="en-US" sz="1600" b="1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rPr>
                      <a:t>Germination</a:t>
                    </a:r>
                  </a:p>
                  <a:p>
                    <a:pPr algn="ctr" eaLnBrk="0" hangingPunct="0">
                      <a:lnSpc>
                        <a:spcPct val="130000"/>
                      </a:lnSpc>
                      <a:buClr>
                        <a:schemeClr val="accent2"/>
                      </a:buClr>
                    </a:pPr>
                    <a:r>
                      <a:rPr lang="en-US" sz="1600" b="1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rPr>
                      <a:t>2 weeks</a:t>
                    </a:r>
                  </a:p>
                </p:txBody>
              </p:sp>
            </p:grpSp>
          </p:grpSp>
        </p:grpSp>
        <p:grpSp>
          <p:nvGrpSpPr>
            <p:cNvPr id="376" name="Group 375"/>
            <p:cNvGrpSpPr/>
            <p:nvPr/>
          </p:nvGrpSpPr>
          <p:grpSpPr>
            <a:xfrm>
              <a:off x="8477064" y="2740496"/>
              <a:ext cx="3903199" cy="3314521"/>
              <a:chOff x="8477064" y="2740496"/>
              <a:chExt cx="3903199" cy="3314521"/>
            </a:xfrm>
          </p:grpSpPr>
          <p:cxnSp>
            <p:nvCxnSpPr>
              <p:cNvPr id="231" name="Straight Connector 230"/>
              <p:cNvCxnSpPr>
                <a:stCxn id="109" idx="6"/>
                <a:endCxn id="117" idx="2"/>
              </p:cNvCxnSpPr>
              <p:nvPr/>
            </p:nvCxnSpPr>
            <p:spPr>
              <a:xfrm>
                <a:off x="11163622" y="389129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5" name="Group 374"/>
              <p:cNvGrpSpPr/>
              <p:nvPr/>
            </p:nvGrpSpPr>
            <p:grpSpPr>
              <a:xfrm>
                <a:off x="8913256" y="2740496"/>
                <a:ext cx="2250366" cy="2301602"/>
                <a:chOff x="8913256" y="2740496"/>
                <a:chExt cx="2250366" cy="2301602"/>
              </a:xfrm>
            </p:grpSpPr>
            <p:sp>
              <p:nvSpPr>
                <p:cNvPr id="109" name="Oval 108"/>
                <p:cNvSpPr/>
                <p:nvPr/>
              </p:nvSpPr>
              <p:spPr bwMode="gray">
                <a:xfrm>
                  <a:off x="8913256" y="2740496"/>
                  <a:ext cx="2250366" cy="230160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92633" y="2940592"/>
                  <a:ext cx="1891612" cy="1891612"/>
                </a:xfrm>
                <a:prstGeom prst="rect">
                  <a:avLst/>
                </a:prstGeom>
              </p:spPr>
            </p:pic>
          </p:grpSp>
          <p:sp>
            <p:nvSpPr>
              <p:cNvPr id="107" name="Line 105"/>
              <p:cNvSpPr>
                <a:spLocks noChangeShapeType="1"/>
              </p:cNvSpPr>
              <p:nvPr/>
            </p:nvSpPr>
            <p:spPr bwMode="black">
              <a:xfrm>
                <a:off x="10041014" y="5053795"/>
                <a:ext cx="0" cy="1864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>
                  <a:latin typeface="Calibri"/>
                </a:endParaRPr>
              </a:p>
            </p:txBody>
          </p:sp>
          <p:grpSp>
            <p:nvGrpSpPr>
              <p:cNvPr id="362" name="Group 361"/>
              <p:cNvGrpSpPr/>
              <p:nvPr/>
            </p:nvGrpSpPr>
            <p:grpSpPr>
              <a:xfrm>
                <a:off x="8477064" y="5240219"/>
                <a:ext cx="3162485" cy="814798"/>
                <a:chOff x="8762814" y="5240219"/>
                <a:chExt cx="3162485" cy="814798"/>
              </a:xfrm>
            </p:grpSpPr>
            <p:sp>
              <p:nvSpPr>
                <p:cNvPr id="106" name="Rounded Rectangle 105"/>
                <p:cNvSpPr/>
                <p:nvPr/>
              </p:nvSpPr>
              <p:spPr bwMode="gray">
                <a:xfrm>
                  <a:off x="8762814" y="5240219"/>
                  <a:ext cx="3162485" cy="81479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08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8794816" y="5300313"/>
                  <a:ext cx="3073333" cy="732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Pre-emasculation Growth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7 weeks</a:t>
                  </a:r>
                </a:p>
              </p:txBody>
            </p:sp>
          </p:grpSp>
        </p:grpSp>
        <p:grpSp>
          <p:nvGrpSpPr>
            <p:cNvPr id="378" name="Group 377"/>
            <p:cNvGrpSpPr/>
            <p:nvPr/>
          </p:nvGrpSpPr>
          <p:grpSpPr>
            <a:xfrm>
              <a:off x="12229821" y="2757172"/>
              <a:ext cx="3617449" cy="3297845"/>
              <a:chOff x="12229821" y="2757172"/>
              <a:chExt cx="3617449" cy="3297845"/>
            </a:xfrm>
          </p:grpSpPr>
          <p:cxnSp>
            <p:nvCxnSpPr>
              <p:cNvPr id="232" name="Straight Connector 231"/>
              <p:cNvCxnSpPr>
                <a:stCxn id="117" idx="6"/>
                <a:endCxn id="125" idx="2"/>
              </p:cNvCxnSpPr>
              <p:nvPr/>
            </p:nvCxnSpPr>
            <p:spPr>
              <a:xfrm flipV="1">
                <a:off x="14630629" y="389129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7" name="Group 376"/>
              <p:cNvGrpSpPr/>
              <p:nvPr/>
            </p:nvGrpSpPr>
            <p:grpSpPr>
              <a:xfrm>
                <a:off x="12380263" y="3753415"/>
                <a:ext cx="2250366" cy="2301602"/>
                <a:chOff x="12380263" y="3753415"/>
                <a:chExt cx="2250366" cy="2301602"/>
              </a:xfrm>
            </p:grpSpPr>
            <p:sp>
              <p:nvSpPr>
                <p:cNvPr id="117" name="Oval 116"/>
                <p:cNvSpPr/>
                <p:nvPr/>
              </p:nvSpPr>
              <p:spPr bwMode="gray">
                <a:xfrm>
                  <a:off x="12380263" y="3753415"/>
                  <a:ext cx="2250366" cy="230160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9640" y="3953511"/>
                  <a:ext cx="1891612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/>
              <p:cNvGrpSpPr/>
              <p:nvPr/>
            </p:nvGrpSpPr>
            <p:grpSpPr>
              <a:xfrm>
                <a:off x="12229821" y="2757172"/>
                <a:ext cx="2551249" cy="1008639"/>
                <a:chOff x="2170573" y="1008765"/>
                <a:chExt cx="2203450" cy="1812297"/>
              </a:xfrm>
            </p:grpSpPr>
            <p:sp>
              <p:nvSpPr>
                <p:cNvPr id="114" name="Rounded Rectangle 113"/>
                <p:cNvSpPr/>
                <p:nvPr/>
              </p:nvSpPr>
              <p:spPr bwMode="gray">
                <a:xfrm>
                  <a:off x="2170573" y="1008765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15" name="Line 102"/>
                <p:cNvSpPr>
                  <a:spLocks noChangeShapeType="1"/>
                </p:cNvSpPr>
                <p:nvPr/>
              </p:nvSpPr>
              <p:spPr bwMode="black">
                <a:xfrm>
                  <a:off x="3271041" y="24860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16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2251741" y="1181701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Emasculation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10 weeks</a:t>
                  </a:r>
                </a:p>
              </p:txBody>
            </p:sp>
          </p:grpSp>
        </p:grpSp>
        <p:grpSp>
          <p:nvGrpSpPr>
            <p:cNvPr id="380" name="Group 379"/>
            <p:cNvGrpSpPr/>
            <p:nvPr/>
          </p:nvGrpSpPr>
          <p:grpSpPr>
            <a:xfrm>
              <a:off x="15696828" y="2740496"/>
              <a:ext cx="3617447" cy="3330424"/>
              <a:chOff x="15696828" y="2740496"/>
              <a:chExt cx="3617447" cy="3330424"/>
            </a:xfrm>
          </p:grpSpPr>
          <p:cxnSp>
            <p:nvCxnSpPr>
              <p:cNvPr id="233" name="Straight Connector 232"/>
              <p:cNvCxnSpPr>
                <a:stCxn id="125" idx="6"/>
                <a:endCxn id="133" idx="2"/>
              </p:cNvCxnSpPr>
              <p:nvPr/>
            </p:nvCxnSpPr>
            <p:spPr>
              <a:xfrm>
                <a:off x="18097636" y="3891297"/>
                <a:ext cx="1216639" cy="1109167"/>
              </a:xfrm>
              <a:prstGeom prst="line">
                <a:avLst/>
              </a:prstGeom>
              <a:ln w="127000" cap="rnd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Group 378"/>
              <p:cNvGrpSpPr/>
              <p:nvPr/>
            </p:nvGrpSpPr>
            <p:grpSpPr>
              <a:xfrm>
                <a:off x="15847270" y="2740496"/>
                <a:ext cx="2250366" cy="2301602"/>
                <a:chOff x="15847270" y="2740496"/>
                <a:chExt cx="2250366" cy="2301602"/>
              </a:xfrm>
            </p:grpSpPr>
            <p:sp>
              <p:nvSpPr>
                <p:cNvPr id="125" name="Oval 124"/>
                <p:cNvSpPr/>
                <p:nvPr/>
              </p:nvSpPr>
              <p:spPr bwMode="gray">
                <a:xfrm>
                  <a:off x="15847270" y="2740496"/>
                  <a:ext cx="2250366" cy="230160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26647" y="2940592"/>
                  <a:ext cx="1891612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Group 120"/>
              <p:cNvGrpSpPr/>
              <p:nvPr/>
            </p:nvGrpSpPr>
            <p:grpSpPr>
              <a:xfrm>
                <a:off x="15696828" y="5053794"/>
                <a:ext cx="2551249" cy="1017126"/>
                <a:chOff x="4081617" y="4060899"/>
                <a:chExt cx="2203450" cy="1827546"/>
              </a:xfrm>
            </p:grpSpPr>
            <p:sp>
              <p:nvSpPr>
                <p:cNvPr id="122" name="Rounded Rectangle 121"/>
                <p:cNvSpPr/>
                <p:nvPr/>
              </p:nvSpPr>
              <p:spPr bwMode="gray">
                <a:xfrm>
                  <a:off x="4081617" y="4395861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23" name="Line 105"/>
                <p:cNvSpPr>
                  <a:spLocks noChangeShapeType="1"/>
                </p:cNvSpPr>
                <p:nvPr/>
              </p:nvSpPr>
              <p:spPr bwMode="black">
                <a:xfrm>
                  <a:off x="5185566" y="40608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24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4158616" y="4572293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Post-emasculation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3 weeks</a:t>
                  </a:r>
                </a:p>
              </p:txBody>
            </p:sp>
          </p:grpSp>
        </p:grpSp>
        <p:grpSp>
          <p:nvGrpSpPr>
            <p:cNvPr id="382" name="Group 381"/>
            <p:cNvGrpSpPr/>
            <p:nvPr/>
          </p:nvGrpSpPr>
          <p:grpSpPr>
            <a:xfrm>
              <a:off x="19162378" y="2853420"/>
              <a:ext cx="2552704" cy="4972732"/>
              <a:chOff x="19162378" y="2853420"/>
              <a:chExt cx="2552704" cy="4972732"/>
            </a:xfrm>
          </p:grpSpPr>
          <p:cxnSp>
            <p:nvCxnSpPr>
              <p:cNvPr id="235" name="Straight Connector 234"/>
              <p:cNvCxnSpPr>
                <a:stCxn id="181" idx="0"/>
                <a:endCxn id="133" idx="4"/>
              </p:cNvCxnSpPr>
              <p:nvPr/>
            </p:nvCxnSpPr>
            <p:spPr>
              <a:xfrm flipV="1">
                <a:off x="19162378" y="6151265"/>
                <a:ext cx="1277080" cy="1674887"/>
              </a:xfrm>
              <a:prstGeom prst="line">
                <a:avLst/>
              </a:prstGeom>
              <a:ln w="127000" cap="rnd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1" name="Group 380"/>
              <p:cNvGrpSpPr/>
              <p:nvPr/>
            </p:nvGrpSpPr>
            <p:grpSpPr>
              <a:xfrm>
                <a:off x="19314275" y="3849663"/>
                <a:ext cx="2250366" cy="2301602"/>
                <a:chOff x="19314275" y="3849663"/>
                <a:chExt cx="2250366" cy="2301602"/>
              </a:xfrm>
            </p:grpSpPr>
            <p:sp>
              <p:nvSpPr>
                <p:cNvPr id="133" name="Oval 132"/>
                <p:cNvSpPr/>
                <p:nvPr/>
              </p:nvSpPr>
              <p:spPr bwMode="gray">
                <a:xfrm>
                  <a:off x="19314275" y="3849663"/>
                  <a:ext cx="2250366" cy="230160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93652" y="4049759"/>
                  <a:ext cx="1891612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9163833" y="2853420"/>
                <a:ext cx="2551249" cy="1008639"/>
                <a:chOff x="2170573" y="1008765"/>
                <a:chExt cx="2203450" cy="1812297"/>
              </a:xfrm>
            </p:grpSpPr>
            <p:sp>
              <p:nvSpPr>
                <p:cNvPr id="130" name="Rounded Rectangle 129"/>
                <p:cNvSpPr/>
                <p:nvPr/>
              </p:nvSpPr>
              <p:spPr bwMode="gray">
                <a:xfrm>
                  <a:off x="2170573" y="1008765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31" name="Line 102"/>
                <p:cNvSpPr>
                  <a:spLocks noChangeShapeType="1"/>
                </p:cNvSpPr>
                <p:nvPr/>
              </p:nvSpPr>
              <p:spPr bwMode="black">
                <a:xfrm>
                  <a:off x="3271041" y="24860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32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2251741" y="1181701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Cold Treatment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1 week</a:t>
                  </a:r>
                </a:p>
              </p:txBody>
            </p:sp>
          </p:grpSp>
        </p:grpSp>
        <p:grpSp>
          <p:nvGrpSpPr>
            <p:cNvPr id="392" name="Group 391"/>
            <p:cNvGrpSpPr/>
            <p:nvPr/>
          </p:nvGrpSpPr>
          <p:grpSpPr>
            <a:xfrm>
              <a:off x="2952528" y="6733661"/>
              <a:ext cx="3617448" cy="3297845"/>
              <a:chOff x="2952528" y="6733661"/>
              <a:chExt cx="3617448" cy="3297845"/>
            </a:xfrm>
          </p:grpSpPr>
          <p:cxnSp>
            <p:nvCxnSpPr>
              <p:cNvPr id="246" name="Straight Connector 245"/>
              <p:cNvCxnSpPr>
                <a:stCxn id="149" idx="6"/>
                <a:endCxn id="141" idx="2"/>
              </p:cNvCxnSpPr>
              <p:nvPr/>
            </p:nvCxnSpPr>
            <p:spPr>
              <a:xfrm>
                <a:off x="2952528" y="7867786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1" name="Group 390"/>
              <p:cNvGrpSpPr/>
              <p:nvPr/>
            </p:nvGrpSpPr>
            <p:grpSpPr>
              <a:xfrm>
                <a:off x="4169169" y="7729904"/>
                <a:ext cx="2250366" cy="2301602"/>
                <a:chOff x="4169169" y="7729904"/>
                <a:chExt cx="2250366" cy="2301602"/>
              </a:xfrm>
            </p:grpSpPr>
            <p:sp>
              <p:nvSpPr>
                <p:cNvPr id="141" name="Oval 140"/>
                <p:cNvSpPr/>
                <p:nvPr/>
              </p:nvSpPr>
              <p:spPr bwMode="gray">
                <a:xfrm>
                  <a:off x="4169169" y="7729904"/>
                  <a:ext cx="2250366" cy="2301602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8546" y="7930000"/>
                  <a:ext cx="1891612" cy="1891612"/>
                </a:xfrm>
                <a:prstGeom prst="rect">
                  <a:avLst/>
                </a:prstGeom>
              </p:spPr>
            </p:pic>
          </p:grpSp>
          <p:sp>
            <p:nvSpPr>
              <p:cNvPr id="138" name="Rounded Rectangle 137"/>
              <p:cNvSpPr/>
              <p:nvPr/>
            </p:nvSpPr>
            <p:spPr bwMode="gray">
              <a:xfrm>
                <a:off x="4018727" y="6733661"/>
                <a:ext cx="2551249" cy="814798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sp>
            <p:nvSpPr>
              <p:cNvPr id="139" name="Line 102"/>
              <p:cNvSpPr>
                <a:spLocks noChangeShapeType="1"/>
              </p:cNvSpPr>
              <p:nvPr/>
            </p:nvSpPr>
            <p:spPr bwMode="black">
              <a:xfrm>
                <a:off x="5292896" y="7555875"/>
                <a:ext cx="0" cy="1864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>
                  <a:latin typeface="Calibri"/>
                </a:endParaRPr>
              </a:p>
            </p:txBody>
          </p:sp>
        </p:grpSp>
        <p:sp>
          <p:nvSpPr>
            <p:cNvPr id="140" name="Text Box 104"/>
            <p:cNvSpPr txBox="1">
              <a:spLocks noChangeArrowheads="1"/>
            </p:cNvSpPr>
            <p:nvPr/>
          </p:nvSpPr>
          <p:spPr bwMode="black">
            <a:xfrm>
              <a:off x="4112707" y="6944209"/>
              <a:ext cx="2382146" cy="41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  <a:buClr>
                  <a:schemeClr val="accent2"/>
                </a:buClr>
              </a:pPr>
              <a:r>
                <a:rPr lang="en-US" sz="16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Haploid Transplant</a:t>
              </a:r>
            </a:p>
          </p:txBody>
        </p:sp>
        <p:grpSp>
          <p:nvGrpSpPr>
            <p:cNvPr id="394" name="Group 393"/>
            <p:cNvGrpSpPr/>
            <p:nvPr/>
          </p:nvGrpSpPr>
          <p:grpSpPr>
            <a:xfrm>
              <a:off x="551720" y="6716985"/>
              <a:ext cx="2552705" cy="3990621"/>
              <a:chOff x="551720" y="6716985"/>
              <a:chExt cx="2552705" cy="3990621"/>
            </a:xfrm>
          </p:grpSpPr>
          <p:cxnSp>
            <p:nvCxnSpPr>
              <p:cNvPr id="247" name="Straight Connector 246"/>
              <p:cNvCxnSpPr>
                <a:stCxn id="147" idx="0"/>
                <a:endCxn id="197" idx="0"/>
              </p:cNvCxnSpPr>
              <p:nvPr/>
            </p:nvCxnSpPr>
            <p:spPr>
              <a:xfrm>
                <a:off x="1829920" y="9030283"/>
                <a:ext cx="1274505" cy="1677323"/>
              </a:xfrm>
              <a:prstGeom prst="line">
                <a:avLst/>
              </a:prstGeom>
              <a:ln w="1270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3" name="Group 392"/>
              <p:cNvGrpSpPr/>
              <p:nvPr/>
            </p:nvGrpSpPr>
            <p:grpSpPr>
              <a:xfrm>
                <a:off x="702162" y="6716985"/>
                <a:ext cx="2250366" cy="2301602"/>
                <a:chOff x="702162" y="6716985"/>
                <a:chExt cx="2250366" cy="2301602"/>
              </a:xfrm>
            </p:grpSpPr>
            <p:sp>
              <p:nvSpPr>
                <p:cNvPr id="149" name="Oval 148"/>
                <p:cNvSpPr/>
                <p:nvPr/>
              </p:nvSpPr>
              <p:spPr bwMode="gray">
                <a:xfrm>
                  <a:off x="702162" y="6716985"/>
                  <a:ext cx="2250366" cy="2301602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1539" y="6917081"/>
                  <a:ext cx="1891612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145" name="Group 144"/>
              <p:cNvGrpSpPr/>
              <p:nvPr/>
            </p:nvGrpSpPr>
            <p:grpSpPr>
              <a:xfrm>
                <a:off x="551720" y="9030283"/>
                <a:ext cx="2551249" cy="1017126"/>
                <a:chOff x="4081617" y="4060899"/>
                <a:chExt cx="2203450" cy="1827546"/>
              </a:xfrm>
            </p:grpSpPr>
            <p:sp>
              <p:nvSpPr>
                <p:cNvPr id="146" name="Rounded Rectangle 145"/>
                <p:cNvSpPr/>
                <p:nvPr/>
              </p:nvSpPr>
              <p:spPr bwMode="gray">
                <a:xfrm>
                  <a:off x="4081617" y="4395861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47" name="Line 105"/>
                <p:cNvSpPr>
                  <a:spLocks noChangeShapeType="1"/>
                </p:cNvSpPr>
                <p:nvPr/>
              </p:nvSpPr>
              <p:spPr bwMode="black">
                <a:xfrm>
                  <a:off x="5185566" y="40608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48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4158616" y="4572293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Haploid Growth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2 weeks</a:t>
                  </a:r>
                </a:p>
              </p:txBody>
            </p:sp>
          </p:grpSp>
        </p:grpSp>
        <p:grpSp>
          <p:nvGrpSpPr>
            <p:cNvPr id="390" name="Group 389"/>
            <p:cNvGrpSpPr/>
            <p:nvPr/>
          </p:nvGrpSpPr>
          <p:grpSpPr>
            <a:xfrm>
              <a:off x="6419535" y="6716985"/>
              <a:ext cx="3869824" cy="3330425"/>
              <a:chOff x="6419535" y="6716985"/>
              <a:chExt cx="3869824" cy="3330425"/>
            </a:xfrm>
          </p:grpSpPr>
          <p:cxnSp>
            <p:nvCxnSpPr>
              <p:cNvPr id="245" name="Straight Connector 244"/>
              <p:cNvCxnSpPr>
                <a:stCxn id="141" idx="6"/>
                <a:endCxn id="157" idx="2"/>
              </p:cNvCxnSpPr>
              <p:nvPr/>
            </p:nvCxnSpPr>
            <p:spPr>
              <a:xfrm flipV="1">
                <a:off x="6419535" y="7867786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9" name="Group 388"/>
              <p:cNvGrpSpPr/>
              <p:nvPr/>
            </p:nvGrpSpPr>
            <p:grpSpPr>
              <a:xfrm>
                <a:off x="7636176" y="6716985"/>
                <a:ext cx="2250366" cy="2301602"/>
                <a:chOff x="7636176" y="6716985"/>
                <a:chExt cx="2250366" cy="2301602"/>
              </a:xfrm>
            </p:grpSpPr>
            <p:sp>
              <p:nvSpPr>
                <p:cNvPr id="157" name="Oval 156"/>
                <p:cNvSpPr/>
                <p:nvPr/>
              </p:nvSpPr>
              <p:spPr bwMode="gray">
                <a:xfrm>
                  <a:off x="7636176" y="6716985"/>
                  <a:ext cx="2250366" cy="2301602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5553" y="6917357"/>
                  <a:ext cx="1891612" cy="1891060"/>
                </a:xfrm>
                <a:prstGeom prst="rect">
                  <a:avLst/>
                </a:prstGeom>
              </p:spPr>
            </p:pic>
          </p:grpSp>
          <p:sp>
            <p:nvSpPr>
              <p:cNvPr id="155" name="Line 105"/>
              <p:cNvSpPr>
                <a:spLocks noChangeShapeType="1"/>
              </p:cNvSpPr>
              <p:nvPr/>
            </p:nvSpPr>
            <p:spPr bwMode="black">
              <a:xfrm>
                <a:off x="8763934" y="9030284"/>
                <a:ext cx="0" cy="1864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>
                  <a:latin typeface="Calibri"/>
                </a:endParaRPr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7231987" y="9216708"/>
                <a:ext cx="3057372" cy="830702"/>
                <a:chOff x="7460587" y="9216708"/>
                <a:chExt cx="3057372" cy="830702"/>
              </a:xfrm>
            </p:grpSpPr>
            <p:sp>
              <p:nvSpPr>
                <p:cNvPr id="154" name="Rounded Rectangle 153"/>
                <p:cNvSpPr/>
                <p:nvPr/>
              </p:nvSpPr>
              <p:spPr bwMode="gray">
                <a:xfrm>
                  <a:off x="7485734" y="9216708"/>
                  <a:ext cx="3003429" cy="81479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56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7460587" y="9314902"/>
                  <a:ext cx="3057372" cy="732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Haploid </a:t>
                  </a:r>
                  <a:r>
                    <a:rPr lang="en-US" sz="1600" b="1" dirty="0" err="1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Vernalization</a:t>
                  </a:r>
                  <a:endPara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endParaRP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8 weeks</a:t>
                  </a:r>
                </a:p>
              </p:txBody>
            </p:sp>
          </p:grpSp>
        </p:grpSp>
        <p:grpSp>
          <p:nvGrpSpPr>
            <p:cNvPr id="388" name="Group 387"/>
            <p:cNvGrpSpPr/>
            <p:nvPr/>
          </p:nvGrpSpPr>
          <p:grpSpPr>
            <a:xfrm>
              <a:off x="9886542" y="6733661"/>
              <a:ext cx="3617448" cy="3297845"/>
              <a:chOff x="9886542" y="6733661"/>
              <a:chExt cx="3617448" cy="3297845"/>
            </a:xfrm>
          </p:grpSpPr>
          <p:cxnSp>
            <p:nvCxnSpPr>
              <p:cNvPr id="243" name="Straight Connector 242"/>
              <p:cNvCxnSpPr>
                <a:stCxn id="157" idx="6"/>
                <a:endCxn id="165" idx="2"/>
              </p:cNvCxnSpPr>
              <p:nvPr/>
            </p:nvCxnSpPr>
            <p:spPr>
              <a:xfrm>
                <a:off x="9886542" y="7867786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7" name="Group 386"/>
              <p:cNvGrpSpPr/>
              <p:nvPr/>
            </p:nvGrpSpPr>
            <p:grpSpPr>
              <a:xfrm>
                <a:off x="11103183" y="7729904"/>
                <a:ext cx="2250366" cy="2301602"/>
                <a:chOff x="11103183" y="7729904"/>
                <a:chExt cx="2250366" cy="2301602"/>
              </a:xfrm>
            </p:grpSpPr>
            <p:sp>
              <p:nvSpPr>
                <p:cNvPr id="165" name="Oval 164"/>
                <p:cNvSpPr/>
                <p:nvPr/>
              </p:nvSpPr>
              <p:spPr bwMode="gray">
                <a:xfrm>
                  <a:off x="11103183" y="7729904"/>
                  <a:ext cx="2250366" cy="2301602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82560" y="7930303"/>
                  <a:ext cx="1891612" cy="1891006"/>
                </a:xfrm>
                <a:prstGeom prst="rect">
                  <a:avLst/>
                </a:prstGeom>
              </p:spPr>
            </p:pic>
          </p:grpSp>
          <p:grpSp>
            <p:nvGrpSpPr>
              <p:cNvPr id="161" name="Group 160"/>
              <p:cNvGrpSpPr/>
              <p:nvPr/>
            </p:nvGrpSpPr>
            <p:grpSpPr>
              <a:xfrm>
                <a:off x="10952741" y="6733661"/>
                <a:ext cx="2551249" cy="1008639"/>
                <a:chOff x="2170573" y="1008765"/>
                <a:chExt cx="2203450" cy="1812297"/>
              </a:xfrm>
            </p:grpSpPr>
            <p:sp>
              <p:nvSpPr>
                <p:cNvPr id="162" name="Rounded Rectangle 161"/>
                <p:cNvSpPr/>
                <p:nvPr/>
              </p:nvSpPr>
              <p:spPr bwMode="gray">
                <a:xfrm>
                  <a:off x="2170573" y="1008765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63" name="Line 102"/>
                <p:cNvSpPr>
                  <a:spLocks noChangeShapeType="1"/>
                </p:cNvSpPr>
                <p:nvPr/>
              </p:nvSpPr>
              <p:spPr bwMode="black">
                <a:xfrm>
                  <a:off x="3271041" y="24860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64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2251741" y="1181701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Light Chamber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2 weeks</a:t>
                  </a:r>
                </a:p>
              </p:txBody>
            </p:sp>
          </p:grpSp>
        </p:grpSp>
        <p:grpSp>
          <p:nvGrpSpPr>
            <p:cNvPr id="386" name="Group 385"/>
            <p:cNvGrpSpPr/>
            <p:nvPr/>
          </p:nvGrpSpPr>
          <p:grpSpPr>
            <a:xfrm>
              <a:off x="13353549" y="6716985"/>
              <a:ext cx="3617448" cy="3330424"/>
              <a:chOff x="13353549" y="6716985"/>
              <a:chExt cx="3617448" cy="3330424"/>
            </a:xfrm>
          </p:grpSpPr>
          <p:cxnSp>
            <p:nvCxnSpPr>
              <p:cNvPr id="242" name="Straight Connector 241"/>
              <p:cNvCxnSpPr>
                <a:stCxn id="165" idx="6"/>
                <a:endCxn id="173" idx="2"/>
              </p:cNvCxnSpPr>
              <p:nvPr/>
            </p:nvCxnSpPr>
            <p:spPr>
              <a:xfrm flipV="1">
                <a:off x="13353549" y="7867786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5" name="Group 384"/>
              <p:cNvGrpSpPr/>
              <p:nvPr/>
            </p:nvGrpSpPr>
            <p:grpSpPr>
              <a:xfrm>
                <a:off x="14570190" y="6716985"/>
                <a:ext cx="2250366" cy="2301602"/>
                <a:chOff x="14570190" y="6716985"/>
                <a:chExt cx="2250366" cy="2301602"/>
              </a:xfrm>
            </p:grpSpPr>
            <p:sp>
              <p:nvSpPr>
                <p:cNvPr id="173" name="Oval 172"/>
                <p:cNvSpPr/>
                <p:nvPr/>
              </p:nvSpPr>
              <p:spPr bwMode="gray">
                <a:xfrm>
                  <a:off x="14570190" y="6716985"/>
                  <a:ext cx="2250366" cy="230160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49853" y="6917081"/>
                  <a:ext cx="1891039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14419748" y="9030283"/>
                <a:ext cx="2551249" cy="1017126"/>
                <a:chOff x="4081617" y="4060899"/>
                <a:chExt cx="2203450" cy="1827546"/>
              </a:xfrm>
            </p:grpSpPr>
            <p:sp>
              <p:nvSpPr>
                <p:cNvPr id="170" name="Rounded Rectangle 169"/>
                <p:cNvSpPr/>
                <p:nvPr/>
              </p:nvSpPr>
              <p:spPr bwMode="gray">
                <a:xfrm>
                  <a:off x="4081617" y="4395861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71" name="Line 105"/>
                <p:cNvSpPr>
                  <a:spLocks noChangeShapeType="1"/>
                </p:cNvSpPr>
                <p:nvPr/>
              </p:nvSpPr>
              <p:spPr bwMode="black">
                <a:xfrm>
                  <a:off x="5185566" y="40608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72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4158616" y="4572293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Dark Chamber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2 weeks</a:t>
                  </a:r>
                </a:p>
              </p:txBody>
            </p:sp>
          </p:grpSp>
        </p:grpSp>
        <p:grpSp>
          <p:nvGrpSpPr>
            <p:cNvPr id="384" name="Group 383"/>
            <p:cNvGrpSpPr/>
            <p:nvPr/>
          </p:nvGrpSpPr>
          <p:grpSpPr>
            <a:xfrm>
              <a:off x="16820556" y="6829909"/>
              <a:ext cx="3617446" cy="3297845"/>
              <a:chOff x="16820556" y="6829909"/>
              <a:chExt cx="3617446" cy="3297845"/>
            </a:xfrm>
          </p:grpSpPr>
          <p:cxnSp>
            <p:nvCxnSpPr>
              <p:cNvPr id="236" name="Straight Connector 235"/>
              <p:cNvCxnSpPr>
                <a:stCxn id="173" idx="6"/>
                <a:endCxn id="181" idx="2"/>
              </p:cNvCxnSpPr>
              <p:nvPr/>
            </p:nvCxnSpPr>
            <p:spPr>
              <a:xfrm>
                <a:off x="16820556" y="7867786"/>
                <a:ext cx="1216639" cy="1109167"/>
              </a:xfrm>
              <a:prstGeom prst="line">
                <a:avLst/>
              </a:prstGeom>
              <a:ln w="127000" cap="rnd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3" name="Group 382"/>
              <p:cNvGrpSpPr/>
              <p:nvPr/>
            </p:nvGrpSpPr>
            <p:grpSpPr>
              <a:xfrm>
                <a:off x="18037195" y="7826152"/>
                <a:ext cx="2250366" cy="2301602"/>
                <a:chOff x="18037195" y="7826152"/>
                <a:chExt cx="2250366" cy="2301602"/>
              </a:xfrm>
            </p:grpSpPr>
            <p:sp>
              <p:nvSpPr>
                <p:cNvPr id="181" name="Oval 180"/>
                <p:cNvSpPr/>
                <p:nvPr/>
              </p:nvSpPr>
              <p:spPr bwMode="gray">
                <a:xfrm>
                  <a:off x="18037195" y="7826152"/>
                  <a:ext cx="2250366" cy="230160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16572" y="8026248"/>
                  <a:ext cx="1891612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177" name="Group 176"/>
              <p:cNvGrpSpPr/>
              <p:nvPr/>
            </p:nvGrpSpPr>
            <p:grpSpPr>
              <a:xfrm>
                <a:off x="17886753" y="6829909"/>
                <a:ext cx="2551249" cy="1008639"/>
                <a:chOff x="2170573" y="1008765"/>
                <a:chExt cx="2203450" cy="1812297"/>
              </a:xfrm>
            </p:grpSpPr>
            <p:sp>
              <p:nvSpPr>
                <p:cNvPr id="178" name="Rounded Rectangle 177"/>
                <p:cNvSpPr/>
                <p:nvPr/>
              </p:nvSpPr>
              <p:spPr bwMode="gray">
                <a:xfrm>
                  <a:off x="2170573" y="1008765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79" name="Line 102"/>
                <p:cNvSpPr>
                  <a:spLocks noChangeShapeType="1"/>
                </p:cNvSpPr>
                <p:nvPr/>
              </p:nvSpPr>
              <p:spPr bwMode="black">
                <a:xfrm>
                  <a:off x="3271041" y="24860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80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2251741" y="1181701"/>
                  <a:ext cx="2057400" cy="1316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Embryo Rescue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1 week</a:t>
                  </a:r>
                </a:p>
              </p:txBody>
            </p:sp>
          </p:grpSp>
        </p:grpSp>
        <p:grpSp>
          <p:nvGrpSpPr>
            <p:cNvPr id="398" name="Group 397"/>
            <p:cNvGrpSpPr/>
            <p:nvPr/>
          </p:nvGrpSpPr>
          <p:grpSpPr>
            <a:xfrm>
              <a:off x="5029107" y="10363200"/>
              <a:ext cx="3884149" cy="3658927"/>
              <a:chOff x="5029107" y="10363200"/>
              <a:chExt cx="3884149" cy="3658927"/>
            </a:xfrm>
          </p:grpSpPr>
          <p:cxnSp>
            <p:nvCxnSpPr>
              <p:cNvPr id="249" name="Straight Connector 248"/>
              <p:cNvCxnSpPr>
                <a:stCxn id="189" idx="6"/>
                <a:endCxn id="205" idx="2"/>
              </p:cNvCxnSpPr>
              <p:nvPr/>
            </p:nvCxnSpPr>
            <p:spPr>
              <a:xfrm flipV="1">
                <a:off x="7696615" y="1185840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7" name="Group 396"/>
              <p:cNvGrpSpPr/>
              <p:nvPr/>
            </p:nvGrpSpPr>
            <p:grpSpPr>
              <a:xfrm>
                <a:off x="5446249" y="11720525"/>
                <a:ext cx="2250366" cy="2301602"/>
                <a:chOff x="5446249" y="11720525"/>
                <a:chExt cx="2250366" cy="2301602"/>
              </a:xfrm>
            </p:grpSpPr>
            <p:sp>
              <p:nvSpPr>
                <p:cNvPr id="189" name="Oval 188"/>
                <p:cNvSpPr/>
                <p:nvPr/>
              </p:nvSpPr>
              <p:spPr bwMode="gray">
                <a:xfrm>
                  <a:off x="5446249" y="11720525"/>
                  <a:ext cx="2250366" cy="230160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5626" y="11920321"/>
                  <a:ext cx="1891612" cy="1892211"/>
                </a:xfrm>
                <a:prstGeom prst="rect">
                  <a:avLst/>
                </a:prstGeom>
              </p:spPr>
            </p:pic>
          </p:grpSp>
          <p:sp>
            <p:nvSpPr>
              <p:cNvPr id="187" name="Line 102"/>
              <p:cNvSpPr>
                <a:spLocks noChangeShapeType="1"/>
              </p:cNvSpPr>
              <p:nvPr/>
            </p:nvSpPr>
            <p:spPr bwMode="black">
              <a:xfrm>
                <a:off x="6569976" y="11546497"/>
                <a:ext cx="0" cy="1864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>
                  <a:latin typeface="Calibri"/>
                </a:endParaRPr>
              </a:p>
            </p:txBody>
          </p:sp>
          <p:grpSp>
            <p:nvGrpSpPr>
              <p:cNvPr id="365" name="Group 364"/>
              <p:cNvGrpSpPr/>
              <p:nvPr/>
            </p:nvGrpSpPr>
            <p:grpSpPr>
              <a:xfrm>
                <a:off x="5029107" y="10363200"/>
                <a:ext cx="3213259" cy="1175880"/>
                <a:chOff x="5295807" y="10363200"/>
                <a:chExt cx="3213259" cy="1175880"/>
              </a:xfrm>
            </p:grpSpPr>
            <p:sp>
              <p:nvSpPr>
                <p:cNvPr id="186" name="Rounded Rectangle 185"/>
                <p:cNvSpPr/>
                <p:nvPr/>
              </p:nvSpPr>
              <p:spPr bwMode="gray">
                <a:xfrm>
                  <a:off x="5295807" y="10363200"/>
                  <a:ext cx="3213259" cy="1175880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88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5332636" y="10483851"/>
                  <a:ext cx="3119280" cy="1052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Colchicine Treatment and Recovery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1 week</a:t>
                  </a:r>
                </a:p>
              </p:txBody>
            </p:sp>
          </p:grpSp>
        </p:grpSp>
        <p:sp>
          <p:nvSpPr>
            <p:cNvPr id="195" name="Line 105"/>
            <p:cNvSpPr>
              <a:spLocks noChangeShapeType="1"/>
            </p:cNvSpPr>
            <p:nvPr/>
          </p:nvSpPr>
          <p:spPr bwMode="black">
            <a:xfrm>
              <a:off x="3107000" y="13020904"/>
              <a:ext cx="0" cy="1864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Calibri"/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1828800" y="10707606"/>
              <a:ext cx="3617449" cy="3314520"/>
              <a:chOff x="1828800" y="10707606"/>
              <a:chExt cx="3617449" cy="3314520"/>
            </a:xfrm>
          </p:grpSpPr>
          <p:cxnSp>
            <p:nvCxnSpPr>
              <p:cNvPr id="248" name="Straight Connector 247"/>
              <p:cNvCxnSpPr>
                <a:stCxn id="197" idx="6"/>
                <a:endCxn id="189" idx="2"/>
              </p:cNvCxnSpPr>
              <p:nvPr/>
            </p:nvCxnSpPr>
            <p:spPr>
              <a:xfrm>
                <a:off x="4229608" y="1185840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/>
              <p:cNvGrpSpPr/>
              <p:nvPr/>
            </p:nvGrpSpPr>
            <p:grpSpPr>
              <a:xfrm>
                <a:off x="1979242" y="10707606"/>
                <a:ext cx="2250366" cy="2301602"/>
                <a:chOff x="1979242" y="10707606"/>
                <a:chExt cx="2250366" cy="2301602"/>
              </a:xfrm>
            </p:grpSpPr>
            <p:sp>
              <p:nvSpPr>
                <p:cNvPr id="197" name="Oval 196"/>
                <p:cNvSpPr/>
                <p:nvPr/>
              </p:nvSpPr>
              <p:spPr bwMode="gray">
                <a:xfrm>
                  <a:off x="1979242" y="10707606"/>
                  <a:ext cx="2250366" cy="230160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8619" y="10907389"/>
                  <a:ext cx="1891612" cy="1892238"/>
                </a:xfrm>
                <a:prstGeom prst="rect">
                  <a:avLst/>
                </a:prstGeom>
              </p:spPr>
            </p:pic>
          </p:grpSp>
          <p:grpSp>
            <p:nvGrpSpPr>
              <p:cNvPr id="364" name="Group 363"/>
              <p:cNvGrpSpPr/>
              <p:nvPr/>
            </p:nvGrpSpPr>
            <p:grpSpPr>
              <a:xfrm>
                <a:off x="1828800" y="13207328"/>
                <a:ext cx="2551249" cy="814798"/>
                <a:chOff x="1828800" y="13207328"/>
                <a:chExt cx="2551249" cy="814798"/>
              </a:xfrm>
            </p:grpSpPr>
            <p:sp>
              <p:nvSpPr>
                <p:cNvPr id="194" name="Rounded Rectangle 193"/>
                <p:cNvSpPr/>
                <p:nvPr/>
              </p:nvSpPr>
              <p:spPr bwMode="gray">
                <a:xfrm>
                  <a:off x="1828800" y="13207328"/>
                  <a:ext cx="2551249" cy="81479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96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1917953" y="13419822"/>
                  <a:ext cx="2382146" cy="373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Root Shake</a:t>
                  </a:r>
                </a:p>
              </p:txBody>
            </p:sp>
          </p:grpSp>
        </p:grpSp>
        <p:grpSp>
          <p:nvGrpSpPr>
            <p:cNvPr id="400" name="Group 399"/>
            <p:cNvGrpSpPr/>
            <p:nvPr/>
          </p:nvGrpSpPr>
          <p:grpSpPr>
            <a:xfrm>
              <a:off x="8626334" y="10707606"/>
              <a:ext cx="3753929" cy="3314521"/>
              <a:chOff x="8626334" y="10707606"/>
              <a:chExt cx="3753929" cy="3314521"/>
            </a:xfrm>
          </p:grpSpPr>
          <p:cxnSp>
            <p:nvCxnSpPr>
              <p:cNvPr id="250" name="Straight Connector 249"/>
              <p:cNvCxnSpPr>
                <a:stCxn id="205" idx="6"/>
                <a:endCxn id="213" idx="2"/>
              </p:cNvCxnSpPr>
              <p:nvPr/>
            </p:nvCxnSpPr>
            <p:spPr>
              <a:xfrm>
                <a:off x="11163622" y="1185840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" name="Group 398"/>
              <p:cNvGrpSpPr/>
              <p:nvPr/>
            </p:nvGrpSpPr>
            <p:grpSpPr>
              <a:xfrm>
                <a:off x="8913256" y="10707606"/>
                <a:ext cx="2250366" cy="2301602"/>
                <a:chOff x="8913256" y="10707606"/>
                <a:chExt cx="2250366" cy="2301602"/>
              </a:xfrm>
            </p:grpSpPr>
            <p:sp>
              <p:nvSpPr>
                <p:cNvPr id="205" name="Oval 204"/>
                <p:cNvSpPr/>
                <p:nvPr/>
              </p:nvSpPr>
              <p:spPr bwMode="gray">
                <a:xfrm>
                  <a:off x="8913256" y="10707606"/>
                  <a:ext cx="2250366" cy="230160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92633" y="10907702"/>
                  <a:ext cx="1891612" cy="1891612"/>
                </a:xfrm>
                <a:prstGeom prst="rect">
                  <a:avLst/>
                </a:prstGeom>
              </p:spPr>
            </p:pic>
          </p:grpSp>
          <p:sp>
            <p:nvSpPr>
              <p:cNvPr id="203" name="Line 105"/>
              <p:cNvSpPr>
                <a:spLocks noChangeShapeType="1"/>
              </p:cNvSpPr>
              <p:nvPr/>
            </p:nvSpPr>
            <p:spPr bwMode="black">
              <a:xfrm>
                <a:off x="10041014" y="13020905"/>
                <a:ext cx="0" cy="1864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>
                  <a:latin typeface="Calibri"/>
                </a:endParaRPr>
              </a:p>
            </p:txBody>
          </p:sp>
          <p:grpSp>
            <p:nvGrpSpPr>
              <p:cNvPr id="366" name="Group 365"/>
              <p:cNvGrpSpPr/>
              <p:nvPr/>
            </p:nvGrpSpPr>
            <p:grpSpPr>
              <a:xfrm>
                <a:off x="8626334" y="13207329"/>
                <a:ext cx="2819585" cy="814798"/>
                <a:chOff x="8762814" y="13207329"/>
                <a:chExt cx="2819585" cy="814798"/>
              </a:xfrm>
            </p:grpSpPr>
            <p:sp>
              <p:nvSpPr>
                <p:cNvPr id="202" name="Rounded Rectangle 201"/>
                <p:cNvSpPr/>
                <p:nvPr/>
              </p:nvSpPr>
              <p:spPr bwMode="gray">
                <a:xfrm>
                  <a:off x="8762814" y="13207329"/>
                  <a:ext cx="2819585" cy="81479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04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8794817" y="13286473"/>
                  <a:ext cx="2730432" cy="732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Growth until Maturity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11 weeks</a:t>
                  </a:r>
                </a:p>
              </p:txBody>
            </p:sp>
          </p:grpSp>
        </p:grpSp>
        <p:grpSp>
          <p:nvGrpSpPr>
            <p:cNvPr id="402" name="Group 401"/>
            <p:cNvGrpSpPr/>
            <p:nvPr/>
          </p:nvGrpSpPr>
          <p:grpSpPr>
            <a:xfrm>
              <a:off x="12229821" y="10724282"/>
              <a:ext cx="3617449" cy="3297845"/>
              <a:chOff x="12229821" y="10724282"/>
              <a:chExt cx="3617449" cy="3297845"/>
            </a:xfrm>
          </p:grpSpPr>
          <p:cxnSp>
            <p:nvCxnSpPr>
              <p:cNvPr id="251" name="Straight Connector 250"/>
              <p:cNvCxnSpPr>
                <a:stCxn id="213" idx="6"/>
                <a:endCxn id="221" idx="2"/>
              </p:cNvCxnSpPr>
              <p:nvPr/>
            </p:nvCxnSpPr>
            <p:spPr>
              <a:xfrm flipV="1">
                <a:off x="14630629" y="11858407"/>
                <a:ext cx="1216641" cy="1012919"/>
              </a:xfrm>
              <a:prstGeom prst="line">
                <a:avLst/>
              </a:prstGeom>
              <a:ln w="127000" cap="rnd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1" name="Group 400"/>
              <p:cNvGrpSpPr/>
              <p:nvPr/>
            </p:nvGrpSpPr>
            <p:grpSpPr>
              <a:xfrm>
                <a:off x="12380263" y="11720525"/>
                <a:ext cx="2250366" cy="2301602"/>
                <a:chOff x="12380263" y="11720525"/>
                <a:chExt cx="2250366" cy="2301602"/>
              </a:xfrm>
            </p:grpSpPr>
            <p:sp>
              <p:nvSpPr>
                <p:cNvPr id="213" name="Oval 212"/>
                <p:cNvSpPr/>
                <p:nvPr/>
              </p:nvSpPr>
              <p:spPr bwMode="gray">
                <a:xfrm>
                  <a:off x="12380263" y="11720525"/>
                  <a:ext cx="2250366" cy="230160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9640" y="11920897"/>
                  <a:ext cx="1891612" cy="1891059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12229821" y="10724282"/>
                <a:ext cx="2551249" cy="1008639"/>
                <a:chOff x="2170573" y="1008765"/>
                <a:chExt cx="2203450" cy="1812297"/>
              </a:xfrm>
            </p:grpSpPr>
            <p:sp>
              <p:nvSpPr>
                <p:cNvPr id="210" name="Rounded Rectangle 209"/>
                <p:cNvSpPr/>
                <p:nvPr/>
              </p:nvSpPr>
              <p:spPr bwMode="gray">
                <a:xfrm>
                  <a:off x="2170573" y="1008765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11" name="Line 102"/>
                <p:cNvSpPr>
                  <a:spLocks noChangeShapeType="1"/>
                </p:cNvSpPr>
                <p:nvPr/>
              </p:nvSpPr>
              <p:spPr bwMode="black">
                <a:xfrm>
                  <a:off x="3271041" y="24860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12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2251741" y="1181701"/>
                  <a:ext cx="2057400" cy="1245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Harvesting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1 week</a:t>
                  </a:r>
                </a:p>
              </p:txBody>
            </p:sp>
          </p:grpSp>
        </p:grpSp>
        <p:grpSp>
          <p:nvGrpSpPr>
            <p:cNvPr id="409" name="Group 408"/>
            <p:cNvGrpSpPr/>
            <p:nvPr/>
          </p:nvGrpSpPr>
          <p:grpSpPr>
            <a:xfrm>
              <a:off x="15538331" y="10707606"/>
              <a:ext cx="3775944" cy="3314521"/>
              <a:chOff x="15538331" y="10707606"/>
              <a:chExt cx="3775944" cy="3314521"/>
            </a:xfrm>
          </p:grpSpPr>
          <p:grpSp>
            <p:nvGrpSpPr>
              <p:cNvPr id="404" name="Group 403"/>
              <p:cNvGrpSpPr/>
              <p:nvPr/>
            </p:nvGrpSpPr>
            <p:grpSpPr>
              <a:xfrm>
                <a:off x="15696828" y="10707606"/>
                <a:ext cx="3617447" cy="3314521"/>
                <a:chOff x="15696828" y="10707606"/>
                <a:chExt cx="3617447" cy="3314521"/>
              </a:xfrm>
            </p:grpSpPr>
            <p:cxnSp>
              <p:nvCxnSpPr>
                <p:cNvPr id="252" name="Straight Connector 251"/>
                <p:cNvCxnSpPr>
                  <a:stCxn id="221" idx="6"/>
                  <a:endCxn id="229" idx="2"/>
                </p:cNvCxnSpPr>
                <p:nvPr/>
              </p:nvCxnSpPr>
              <p:spPr>
                <a:xfrm>
                  <a:off x="18097636" y="11858407"/>
                  <a:ext cx="1216639" cy="1109167"/>
                </a:xfrm>
                <a:prstGeom prst="line">
                  <a:avLst/>
                </a:prstGeom>
                <a:ln w="1270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3" name="Group 402"/>
                <p:cNvGrpSpPr/>
                <p:nvPr/>
              </p:nvGrpSpPr>
              <p:grpSpPr>
                <a:xfrm>
                  <a:off x="15847270" y="10707606"/>
                  <a:ext cx="2250366" cy="2301602"/>
                  <a:chOff x="15847270" y="10707606"/>
                  <a:chExt cx="2250366" cy="2301602"/>
                </a:xfrm>
              </p:grpSpPr>
              <p:sp>
                <p:nvSpPr>
                  <p:cNvPr id="221" name="Oval 220"/>
                  <p:cNvSpPr/>
                  <p:nvPr/>
                </p:nvSpPr>
                <p:spPr bwMode="gray">
                  <a:xfrm>
                    <a:off x="15847270" y="10707606"/>
                    <a:ext cx="2250366" cy="2301602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600">
                      <a:latin typeface="Calibri"/>
                    </a:endParaRPr>
                  </a:p>
                </p:txBody>
              </p:sp>
              <p:pic>
                <p:nvPicPr>
                  <p:cNvPr id="222" name="Picture 221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026647" y="10907702"/>
                    <a:ext cx="1891612" cy="189161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8" name="Rounded Rectangle 217"/>
                <p:cNvSpPr/>
                <p:nvPr/>
              </p:nvSpPr>
              <p:spPr bwMode="gray">
                <a:xfrm>
                  <a:off x="15696828" y="13207329"/>
                  <a:ext cx="2551249" cy="81479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19" name="Line 105"/>
                <p:cNvSpPr>
                  <a:spLocks noChangeShapeType="1"/>
                </p:cNvSpPr>
                <p:nvPr/>
              </p:nvSpPr>
              <p:spPr bwMode="black">
                <a:xfrm>
                  <a:off x="16975028" y="13020905"/>
                  <a:ext cx="0" cy="186425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220" name="Text Box 104"/>
              <p:cNvSpPr txBox="1">
                <a:spLocks noChangeArrowheads="1"/>
              </p:cNvSpPr>
              <p:nvPr/>
            </p:nvSpPr>
            <p:spPr bwMode="black">
              <a:xfrm>
                <a:off x="15538331" y="13267423"/>
                <a:ext cx="2919974" cy="732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Drying and Threshing</a:t>
                </a:r>
              </a:p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1 week</a:t>
                </a:r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19163833" y="10820843"/>
              <a:ext cx="2551249" cy="3297532"/>
              <a:chOff x="19163833" y="10820843"/>
              <a:chExt cx="2551249" cy="3297532"/>
            </a:xfrm>
          </p:grpSpPr>
          <p:grpSp>
            <p:nvGrpSpPr>
              <p:cNvPr id="405" name="Group 404"/>
              <p:cNvGrpSpPr/>
              <p:nvPr/>
            </p:nvGrpSpPr>
            <p:grpSpPr>
              <a:xfrm>
                <a:off x="19314275" y="11816773"/>
                <a:ext cx="2250366" cy="2301602"/>
                <a:chOff x="19314275" y="11816773"/>
                <a:chExt cx="2250366" cy="2301602"/>
              </a:xfrm>
            </p:grpSpPr>
            <p:sp>
              <p:nvSpPr>
                <p:cNvPr id="229" name="Oval 228"/>
                <p:cNvSpPr/>
                <p:nvPr/>
              </p:nvSpPr>
              <p:spPr bwMode="gray">
                <a:xfrm>
                  <a:off x="19314275" y="11816773"/>
                  <a:ext cx="2250366" cy="2301602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>
                    <a:latin typeface="Calibri"/>
                  </a:endParaRPr>
                </a:p>
              </p:txBody>
            </p:sp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93652" y="12016869"/>
                  <a:ext cx="1891612" cy="1891612"/>
                </a:xfrm>
                <a:prstGeom prst="rect">
                  <a:avLst/>
                </a:prstGeom>
              </p:spPr>
            </p:pic>
          </p:grpSp>
          <p:grpSp>
            <p:nvGrpSpPr>
              <p:cNvPr id="225" name="Group 224"/>
              <p:cNvGrpSpPr/>
              <p:nvPr/>
            </p:nvGrpSpPr>
            <p:grpSpPr>
              <a:xfrm>
                <a:off x="19163833" y="10820843"/>
                <a:ext cx="2551249" cy="1008639"/>
                <a:chOff x="2170573" y="1008765"/>
                <a:chExt cx="2203450" cy="1812297"/>
              </a:xfrm>
            </p:grpSpPr>
            <p:sp>
              <p:nvSpPr>
                <p:cNvPr id="226" name="Rounded Rectangle 225"/>
                <p:cNvSpPr/>
                <p:nvPr/>
              </p:nvSpPr>
              <p:spPr bwMode="gray">
                <a:xfrm>
                  <a:off x="2170573" y="1008765"/>
                  <a:ext cx="2203450" cy="1464008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27" name="Line 102"/>
                <p:cNvSpPr>
                  <a:spLocks noChangeShapeType="1"/>
                </p:cNvSpPr>
                <p:nvPr/>
              </p:nvSpPr>
              <p:spPr bwMode="black">
                <a:xfrm>
                  <a:off x="3271041" y="2486099"/>
                  <a:ext cx="0" cy="334963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28" name="Text Box 104"/>
                <p:cNvSpPr txBox="1">
                  <a:spLocks noChangeArrowheads="1"/>
                </p:cNvSpPr>
                <p:nvPr/>
              </p:nvSpPr>
              <p:spPr bwMode="black">
                <a:xfrm>
                  <a:off x="2251741" y="1181701"/>
                  <a:ext cx="2057400" cy="1245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Seed Packaging and </a:t>
                  </a:r>
                </a:p>
                <a:p>
                  <a:pPr algn="ctr" eaLnBrk="0" hangingPunct="0">
                    <a:lnSpc>
                      <a:spcPct val="130000"/>
                    </a:lnSpc>
                    <a:buClr>
                      <a:schemeClr val="accent2"/>
                    </a:buClr>
                  </a:pPr>
                  <a:r>
                    <a:rPr lang="en-US" sz="1600" b="1" dirty="0">
                      <a:latin typeface="Meiryo UI" panose="020B0604030504040204" pitchFamily="34" charset="-128"/>
                      <a:ea typeface="Meiryo UI" panose="020B0604030504040204" pitchFamily="34" charset="-128"/>
                      <a:cs typeface="Meiryo UI" panose="020B0604030504040204" pitchFamily="34" charset="-128"/>
                    </a:rPr>
                    <a:t>Shipping</a:t>
                  </a:r>
                </a:p>
              </p:txBody>
            </p:sp>
          </p:grpSp>
        </p:grpSp>
      </p:grpSp>
      <p:grpSp>
        <p:nvGrpSpPr>
          <p:cNvPr id="412" name="Group 411"/>
          <p:cNvGrpSpPr/>
          <p:nvPr/>
        </p:nvGrpSpPr>
        <p:grpSpPr>
          <a:xfrm>
            <a:off x="14716271" y="13882722"/>
            <a:ext cx="7076289" cy="2368733"/>
            <a:chOff x="14716271" y="13882722"/>
            <a:chExt cx="7076289" cy="2368733"/>
          </a:xfrm>
        </p:grpSpPr>
        <p:cxnSp>
          <p:nvCxnSpPr>
            <p:cNvPr id="253" name="Straight Connector 252"/>
            <p:cNvCxnSpPr>
              <a:stCxn id="82" idx="6"/>
              <a:endCxn id="229" idx="4"/>
            </p:cNvCxnSpPr>
            <p:nvPr/>
          </p:nvCxnSpPr>
          <p:spPr>
            <a:xfrm flipV="1">
              <a:off x="18939395" y="13882722"/>
              <a:ext cx="1246156" cy="1363681"/>
            </a:xfrm>
            <a:prstGeom prst="line">
              <a:avLst/>
            </a:prstGeom>
            <a:ln w="127000" cap="rnd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/>
            <p:cNvGrpSpPr/>
            <p:nvPr/>
          </p:nvGrpSpPr>
          <p:grpSpPr>
            <a:xfrm>
              <a:off x="14716271" y="14241350"/>
              <a:ext cx="4223124" cy="2010105"/>
              <a:chOff x="14716271" y="14241350"/>
              <a:chExt cx="4223124" cy="2010105"/>
            </a:xfrm>
          </p:grpSpPr>
          <p:sp>
            <p:nvSpPr>
              <p:cNvPr id="82" name="Oval 81"/>
              <p:cNvSpPr/>
              <p:nvPr/>
            </p:nvSpPr>
            <p:spPr bwMode="gray">
              <a:xfrm>
                <a:off x="14716271" y="14241350"/>
                <a:ext cx="4223124" cy="201010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:endParaRPr lang="en-US" sz="1600" dirty="0">
                  <a:latin typeface="Calibri"/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3749" y="14469950"/>
                <a:ext cx="3938357" cy="1566808"/>
              </a:xfrm>
              <a:prstGeom prst="rect">
                <a:avLst/>
              </a:prstGeom>
            </p:spPr>
          </p:pic>
        </p:grpSp>
        <p:grpSp>
          <p:nvGrpSpPr>
            <p:cNvPr id="411" name="Group 410"/>
            <p:cNvGrpSpPr/>
            <p:nvPr/>
          </p:nvGrpSpPr>
          <p:grpSpPr>
            <a:xfrm>
              <a:off x="18467881" y="13983609"/>
              <a:ext cx="3324679" cy="1741203"/>
              <a:chOff x="18467881" y="13983609"/>
              <a:chExt cx="3324679" cy="1741203"/>
            </a:xfrm>
          </p:grpSpPr>
          <p:sp>
            <p:nvSpPr>
              <p:cNvPr id="352" name="Rounded Rectangle 351"/>
              <p:cNvSpPr/>
              <p:nvPr/>
            </p:nvSpPr>
            <p:spPr bwMode="gray">
              <a:xfrm>
                <a:off x="18697433" y="13983609"/>
                <a:ext cx="2859994" cy="1741203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sp>
            <p:nvSpPr>
              <p:cNvPr id="354" name="Text Box 104"/>
              <p:cNvSpPr txBox="1">
                <a:spLocks noChangeArrowheads="1"/>
              </p:cNvSpPr>
              <p:nvPr/>
            </p:nvSpPr>
            <p:spPr bwMode="black">
              <a:xfrm>
                <a:off x="18467881" y="14031097"/>
                <a:ext cx="3324679" cy="1692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Winter Wheat:</a:t>
                </a:r>
              </a:p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60 weeks </a:t>
                </a:r>
                <a:r>
                  <a:rPr lang="en-US" sz="1600" b="1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= 14 </a:t>
                </a: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months</a:t>
                </a:r>
              </a:p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endParaRPr lang="en-US" sz="16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Spring Wheat:</a:t>
                </a:r>
              </a:p>
              <a:p>
                <a:pPr algn="ctr" eaLnBrk="0" hangingPunct="0">
                  <a:lnSpc>
                    <a:spcPct val="130000"/>
                  </a:lnSpc>
                  <a:buClr>
                    <a:schemeClr val="accent2"/>
                  </a:buClr>
                </a:pPr>
                <a:r>
                  <a:rPr lang="en-US" sz="16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44 weeks = 11 months</a:t>
                </a:r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0" y="336997"/>
            <a:ext cx="1936108" cy="20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Meiryo UI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Justin Geering</cp:lastModifiedBy>
  <cp:revision>34</cp:revision>
  <cp:lastPrinted>2016-03-23T14:36:04Z</cp:lastPrinted>
  <dcterms:created xsi:type="dcterms:W3CDTF">2015-04-01T19:43:24Z</dcterms:created>
  <dcterms:modified xsi:type="dcterms:W3CDTF">2020-11-05T19:36:30Z</dcterms:modified>
</cp:coreProperties>
</file>